
<file path=[Content_Types].xml><?xml version="1.0" encoding="utf-8"?>
<Types xmlns="http://schemas.openxmlformats.org/package/2006/content-types">
  <Default Extension="jpeg" ContentType="image/jpeg"/>
  <Default Extension="jp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71" r:id="rId2"/>
    <p:sldId id="257" r:id="rId3"/>
    <p:sldId id="259" r:id="rId4"/>
    <p:sldId id="272" r:id="rId5"/>
    <p:sldId id="260" r:id="rId6"/>
    <p:sldId id="261" r:id="rId7"/>
    <p:sldId id="262" r:id="rId8"/>
    <p:sldId id="266" r:id="rId9"/>
    <p:sldId id="265" r:id="rId10"/>
    <p:sldId id="264" r:id="rId11"/>
    <p:sldId id="270" r:id="rId12"/>
    <p:sldId id="269" r:id="rId13"/>
    <p:sldId id="267" r:id="rId14"/>
    <p:sldId id="268" r:id="rId15"/>
    <p:sldId id="278" r:id="rId16"/>
    <p:sldId id="273" r:id="rId17"/>
    <p:sldId id="277" r:id="rId18"/>
    <p:sldId id="275" r:id="rId19"/>
    <p:sldId id="276" r:id="rId20"/>
    <p:sldId id="274" r:id="rId21"/>
    <p:sldId id="280" r:id="rId22"/>
    <p:sldId id="283" r:id="rId23"/>
    <p:sldId id="282" r:id="rId24"/>
    <p:sldId id="281" r:id="rId25"/>
    <p:sldId id="285" r:id="rId26"/>
    <p:sldId id="284"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5"/>
    <p:restoredTop sz="55385"/>
  </p:normalViewPr>
  <p:slideViewPr>
    <p:cSldViewPr snapToGrid="0">
      <p:cViewPr varScale="1">
        <p:scale>
          <a:sx n="116" d="100"/>
          <a:sy n="116" d="100"/>
        </p:scale>
        <p:origin x="216" y="2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66" d="100"/>
          <a:sy n="166" d="100"/>
        </p:scale>
        <p:origin x="19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9C898-ABBC-8845-801D-939924B510EB}" type="datetimeFigureOut">
              <a:rPr lang="de-DE" smtClean="0"/>
              <a:t>28.01.26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5F1F7-9282-CF41-9E4D-B050E8A730BF}" type="slidenum">
              <a:rPr lang="de-DE" smtClean="0"/>
              <a:t>‹Nr.›</a:t>
            </a:fld>
            <a:endParaRPr lang="de-DE"/>
          </a:p>
        </p:txBody>
      </p:sp>
    </p:spTree>
    <p:extLst>
      <p:ext uri="{BB962C8B-B14F-4D97-AF65-F5344CB8AC3E}">
        <p14:creationId xmlns:p14="http://schemas.microsoft.com/office/powerpoint/2010/main" val="15186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Perspektivenwechsel: Die </a:t>
            </a:r>
            <a:r>
              <a:rPr lang="de-DE" dirty="0" err="1"/>
              <a:t>SuS</a:t>
            </a:r>
            <a:r>
              <a:rPr lang="de-DE" dirty="0"/>
              <a:t> schlüpfen in die Rolle der Jury des «</a:t>
            </a:r>
            <a:r>
              <a:rPr lang="de-DE" dirty="0" err="1"/>
              <a:t>befreelance</a:t>
            </a:r>
            <a:r>
              <a:rPr lang="de-DE" dirty="0"/>
              <a:t>-contests». </a:t>
            </a:r>
          </a:p>
          <a:p>
            <a:endParaRPr lang="de-DE" dirty="0"/>
          </a:p>
          <a:p>
            <a:r>
              <a:rPr lang="de-DE" dirty="0"/>
              <a:t>In der vorliegenden Aufgabe beurteilen die </a:t>
            </a:r>
            <a:r>
              <a:rPr lang="de-DE" dirty="0" err="1"/>
              <a:t>SuS</a:t>
            </a:r>
            <a:r>
              <a:rPr lang="de-DE" dirty="0"/>
              <a:t>  Plakate aus dem Contest und setzen sich so kritisch mit Nikotinkonsum auseinander – etwa mit dem Spannungsfeld zwischen Abhängigkeit und Freiheit sowie mit Themen wie Gesundheit, Attraktivität und Risiken. Ziel ist die Förderung der Reflexionskompetenz ergänzt durch die Vermittlung von Faktenwissen.</a:t>
            </a:r>
          </a:p>
          <a:p>
            <a:endParaRPr lang="de-DE" dirty="0"/>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1</a:t>
            </a:fld>
            <a:endParaRPr lang="de-DE"/>
          </a:p>
        </p:txBody>
      </p:sp>
    </p:spTree>
    <p:extLst>
      <p:ext uri="{BB962C8B-B14F-4D97-AF65-F5344CB8AC3E}">
        <p14:creationId xmlns:p14="http://schemas.microsoft.com/office/powerpoint/2010/main" val="4284143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Kosten/Taschengeld</a:t>
            </a:r>
          </a:p>
          <a:p>
            <a:r>
              <a:rPr lang="de-DE" dirty="0"/>
              <a:t>Bei einem jährlichen Verbrauch von durchschnittlich rund zehn Zigaretten pro Tag ist es, als würdest du einmal im Jahr etwa 1‘500 Schweizer Franken verbrennen.</a:t>
            </a:r>
          </a:p>
          <a:p>
            <a:r>
              <a:rPr lang="de-DE" dirty="0"/>
              <a:t>Neben den reinen Kosten für den Kauf von Zigaretten fallen mittel- und langfristig zusätzlich Mehrkosten aufgrund tabak- und </a:t>
            </a:r>
            <a:r>
              <a:rPr lang="de-DE" dirty="0" err="1"/>
              <a:t>nikotinerbedingter</a:t>
            </a:r>
            <a:r>
              <a:rPr lang="de-DE" dirty="0"/>
              <a:t> Krankheiten an. </a:t>
            </a:r>
          </a:p>
        </p:txBody>
      </p:sp>
      <p:sp>
        <p:nvSpPr>
          <p:cNvPr id="4" name="Foliennummernplatzhalter 3"/>
          <p:cNvSpPr>
            <a:spLocks noGrp="1"/>
          </p:cNvSpPr>
          <p:nvPr>
            <p:ph type="sldNum" sz="quarter" idx="5"/>
          </p:nvPr>
        </p:nvSpPr>
        <p:spPr/>
        <p:txBody>
          <a:bodyPr/>
          <a:lstStyle/>
          <a:p>
            <a:fld id="{B6B5F1F7-9282-CF41-9E4D-B050E8A730BF}" type="slidenum">
              <a:rPr lang="de-DE" smtClean="0"/>
              <a:t>10</a:t>
            </a:fld>
            <a:endParaRPr lang="de-DE"/>
          </a:p>
        </p:txBody>
      </p:sp>
    </p:spTree>
    <p:extLst>
      <p:ext uri="{BB962C8B-B14F-4D97-AF65-F5344CB8AC3E}">
        <p14:creationId xmlns:p14="http://schemas.microsoft.com/office/powerpoint/2010/main" val="1396123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Langfristige Gesundheitsschädigung</a:t>
            </a:r>
          </a:p>
          <a:p>
            <a:r>
              <a:rPr lang="de-DE" dirty="0"/>
              <a:t>Je länger jemand raucht, desto stärker werden die Lungen geschädigt. Eine Reinigung ist nicht möglich.</a:t>
            </a:r>
          </a:p>
          <a:p>
            <a:endParaRPr lang="de-DE" dirty="0"/>
          </a:p>
          <a:p>
            <a:r>
              <a:rPr lang="de-DE" dirty="0"/>
              <a:t>Es lohnt sich jedoch auch nach jahrelangem Rauchen, mit dem Rauchen aufzuhören, da so das Fortschreiten der Schädigungen verhindert wird.</a:t>
            </a:r>
          </a:p>
          <a:p>
            <a:r>
              <a:rPr lang="de-DE" dirty="0"/>
              <a:t>Zehn Jahre nach einem Rauchstopp ist das Risiko, an Lungenkrebs zu sterben, beispielsweise nur noch halb so hoch wie bei Raucherinnen und Rauchern.</a:t>
            </a:r>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11</a:t>
            </a:fld>
            <a:endParaRPr lang="de-DE"/>
          </a:p>
        </p:txBody>
      </p:sp>
    </p:spTree>
    <p:extLst>
      <p:ext uri="{BB962C8B-B14F-4D97-AF65-F5344CB8AC3E}">
        <p14:creationId xmlns:p14="http://schemas.microsoft.com/office/powerpoint/2010/main" val="34372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Eingeschränkte Leistungsfähigkeit</a:t>
            </a:r>
          </a:p>
          <a:p>
            <a:endParaRPr lang="de-DE" b="1" dirty="0"/>
          </a:p>
          <a:p>
            <a:r>
              <a:rPr lang="de-DE" dirty="0"/>
              <a:t>Raucherinnen und Raucher bleiben nicht nur beim Sport, sondern auch bei anderen Aktivitäten atemlos auf der Strecke.</a:t>
            </a:r>
          </a:p>
          <a:p>
            <a:endParaRPr lang="de-DE" dirty="0"/>
          </a:p>
          <a:p>
            <a:r>
              <a:rPr lang="de-DE" dirty="0"/>
              <a:t>Eine zusätzliche symbolische Aussage entsteht durch den im Hintergrund heruntergehenden Laden, der das Erreichen des Ziels verhindert.</a:t>
            </a:r>
          </a:p>
        </p:txBody>
      </p:sp>
      <p:sp>
        <p:nvSpPr>
          <p:cNvPr id="4" name="Foliennummernplatzhalter 3"/>
          <p:cNvSpPr>
            <a:spLocks noGrp="1"/>
          </p:cNvSpPr>
          <p:nvPr>
            <p:ph type="sldNum" sz="quarter" idx="5"/>
          </p:nvPr>
        </p:nvSpPr>
        <p:spPr/>
        <p:txBody>
          <a:bodyPr/>
          <a:lstStyle/>
          <a:p>
            <a:fld id="{B6B5F1F7-9282-CF41-9E4D-B050E8A730BF}" type="slidenum">
              <a:rPr lang="de-DE" smtClean="0"/>
              <a:t>12</a:t>
            </a:fld>
            <a:endParaRPr lang="de-DE"/>
          </a:p>
        </p:txBody>
      </p:sp>
    </p:spTree>
    <p:extLst>
      <p:ext uri="{BB962C8B-B14F-4D97-AF65-F5344CB8AC3E}">
        <p14:creationId xmlns:p14="http://schemas.microsoft.com/office/powerpoint/2010/main" val="428239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Abhängigkeit und Gesundheitsschädigung</a:t>
            </a:r>
          </a:p>
          <a:p>
            <a:r>
              <a:rPr lang="de-DE" dirty="0"/>
              <a:t>Die Tatsache, dass die Freundschaft zwischen dem Krebs und der Zigarette erst durch den Tod endet, zeigt einerseits, wie abhängig Nikotin macht, und andererseits, wie schädlich es ist.</a:t>
            </a:r>
          </a:p>
          <a:p>
            <a:r>
              <a:rPr lang="de-DE" dirty="0"/>
              <a:t>Auf diesem Plakat hat der Krebs die Zigarette jedenfalls fest im Griff.</a:t>
            </a:r>
          </a:p>
        </p:txBody>
      </p:sp>
      <p:sp>
        <p:nvSpPr>
          <p:cNvPr id="4" name="Foliennummernplatzhalter 3"/>
          <p:cNvSpPr>
            <a:spLocks noGrp="1"/>
          </p:cNvSpPr>
          <p:nvPr>
            <p:ph type="sldNum" sz="quarter" idx="5"/>
          </p:nvPr>
        </p:nvSpPr>
        <p:spPr/>
        <p:txBody>
          <a:bodyPr/>
          <a:lstStyle/>
          <a:p>
            <a:fld id="{B6B5F1F7-9282-CF41-9E4D-B050E8A730BF}" type="slidenum">
              <a:rPr lang="de-DE" smtClean="0"/>
              <a:t>13</a:t>
            </a:fld>
            <a:endParaRPr lang="de-DE"/>
          </a:p>
        </p:txBody>
      </p:sp>
    </p:spTree>
    <p:extLst>
      <p:ext uri="{BB962C8B-B14F-4D97-AF65-F5344CB8AC3E}">
        <p14:creationId xmlns:p14="http://schemas.microsoft.com/office/powerpoint/2010/main" val="197218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Potenz- und Attraktivitätsverlust</a:t>
            </a:r>
          </a:p>
          <a:p>
            <a:r>
              <a:rPr lang="de-DE" dirty="0"/>
              <a:t>Das in Zigaretten – auch in E-Zigaretten – enthaltene Nikotin verengt die Arterien, was zu Durchblutungsstörungen führt. Diese vermindern die Erektionsfähigkeit und können Impotenz auslösen.</a:t>
            </a:r>
          </a:p>
          <a:p>
            <a:r>
              <a:rPr lang="de-DE" dirty="0"/>
              <a:t>Dies wird auf diesem Plakat auf provokative Art dargestellt.</a:t>
            </a:r>
          </a:p>
          <a:p>
            <a:r>
              <a:rPr lang="de-DE" dirty="0"/>
              <a:t>Neben der Potenz leidet oft auch die Qualität der Spermien, was die Zeugungsfähigkeit einschränkt. </a:t>
            </a:r>
          </a:p>
        </p:txBody>
      </p:sp>
      <p:sp>
        <p:nvSpPr>
          <p:cNvPr id="4" name="Foliennummernplatzhalter 3"/>
          <p:cNvSpPr>
            <a:spLocks noGrp="1"/>
          </p:cNvSpPr>
          <p:nvPr>
            <p:ph type="sldNum" sz="quarter" idx="5"/>
          </p:nvPr>
        </p:nvSpPr>
        <p:spPr/>
        <p:txBody>
          <a:bodyPr/>
          <a:lstStyle/>
          <a:p>
            <a:fld id="{B6B5F1F7-9282-CF41-9E4D-B050E8A730BF}" type="slidenum">
              <a:rPr lang="de-DE" smtClean="0"/>
              <a:t>14</a:t>
            </a:fld>
            <a:endParaRPr lang="de-DE"/>
          </a:p>
        </p:txBody>
      </p:sp>
    </p:spTree>
    <p:extLst>
      <p:ext uri="{BB962C8B-B14F-4D97-AF65-F5344CB8AC3E}">
        <p14:creationId xmlns:p14="http://schemas.microsoft.com/office/powerpoint/2010/main" val="266806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konkrete Aufgabenstellung und deren Umsetzung, werden in 2 Phasen aufgeteilt:</a:t>
            </a:r>
          </a:p>
          <a:p>
            <a:r>
              <a:rPr lang="de-DE" dirty="0"/>
              <a:t>Zuerst die Aufgabenstellung der Phase 1 anhand der folgenden Folien kurz erklären und danach die Punkte A bis C durcharbeiten lassen.</a:t>
            </a:r>
          </a:p>
          <a:p>
            <a:r>
              <a:rPr lang="de-DE" dirty="0"/>
              <a:t>Im Anschluss dasselbe mit der Phase 2 (Vorbereitung, Gesamtauswertung).</a:t>
            </a:r>
          </a:p>
          <a:p>
            <a:endParaRPr lang="de-DE" dirty="0"/>
          </a:p>
          <a:p>
            <a:r>
              <a:rPr lang="de-DE" dirty="0"/>
              <a:t>Optional können am Ende dieser Unterrichtseinheit (nach der Aufgabe F) die drei ausgewählten Plakate anhand der fünf Jurykriterien reflektiert werden, die beim ‹</a:t>
            </a:r>
            <a:r>
              <a:rPr lang="de-DE" dirty="0" err="1"/>
              <a:t>befreelance</a:t>
            </a:r>
            <a:r>
              <a:rPr lang="de-DE" dirty="0"/>
              <a:t>-contest› zur Anwendung kommen. Dies ist jedoch nur möglich, wenn genügend Zeit zur Verfügung steht und die Motivation vorhanden ist. (siehe Folie 26)</a:t>
            </a:r>
          </a:p>
        </p:txBody>
      </p:sp>
      <p:sp>
        <p:nvSpPr>
          <p:cNvPr id="4" name="Foliennummernplatzhalter 3"/>
          <p:cNvSpPr>
            <a:spLocks noGrp="1"/>
          </p:cNvSpPr>
          <p:nvPr>
            <p:ph type="sldNum" sz="quarter" idx="5"/>
          </p:nvPr>
        </p:nvSpPr>
        <p:spPr/>
        <p:txBody>
          <a:bodyPr/>
          <a:lstStyle/>
          <a:p>
            <a:fld id="{B6B5F1F7-9282-CF41-9E4D-B050E8A730BF}" type="slidenum">
              <a:rPr lang="de-DE" smtClean="0"/>
              <a:t>15</a:t>
            </a:fld>
            <a:endParaRPr lang="de-DE"/>
          </a:p>
        </p:txBody>
      </p:sp>
    </p:spTree>
    <p:extLst>
      <p:ext uri="{BB962C8B-B14F-4D97-AF65-F5344CB8AC3E}">
        <p14:creationId xmlns:p14="http://schemas.microsoft.com/office/powerpoint/2010/main" val="294865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nach </a:t>
            </a:r>
            <a:r>
              <a:rPr lang="de-DE" dirty="0" err="1"/>
              <a:t>Klassengrösse</a:t>
            </a:r>
            <a:r>
              <a:rPr lang="de-DE" dirty="0"/>
              <a:t> 3 bis 4 Teams à je 3 bis 5 </a:t>
            </a:r>
            <a:r>
              <a:rPr lang="de-DE" dirty="0" err="1"/>
              <a:t>SuS</a:t>
            </a:r>
            <a:r>
              <a:rPr lang="de-DE" dirty="0"/>
              <a:t> bilden und Jurytische zusammenstellen.</a:t>
            </a:r>
          </a:p>
          <a:p>
            <a:r>
              <a:rPr lang="de-DE" dirty="0"/>
              <a:t>Die Stapel mit den 10 Bewertungsbögen auf die Jurytische legen.</a:t>
            </a:r>
          </a:p>
        </p:txBody>
      </p:sp>
      <p:sp>
        <p:nvSpPr>
          <p:cNvPr id="4" name="Foliennummernplatzhalter 3"/>
          <p:cNvSpPr>
            <a:spLocks noGrp="1"/>
          </p:cNvSpPr>
          <p:nvPr>
            <p:ph type="sldNum" sz="quarter" idx="5"/>
          </p:nvPr>
        </p:nvSpPr>
        <p:spPr/>
        <p:txBody>
          <a:bodyPr/>
          <a:lstStyle/>
          <a:p>
            <a:fld id="{B6B5F1F7-9282-CF41-9E4D-B050E8A730BF}" type="slidenum">
              <a:rPr lang="de-DE" smtClean="0"/>
              <a:t>16</a:t>
            </a:fld>
            <a:endParaRPr lang="de-DE"/>
          </a:p>
        </p:txBody>
      </p:sp>
    </p:spTree>
    <p:extLst>
      <p:ext uri="{BB962C8B-B14F-4D97-AF65-F5344CB8AC3E}">
        <p14:creationId xmlns:p14="http://schemas.microsoft.com/office/powerpoint/2010/main" val="186928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 Details der Plakatsujets besser erkennen zu können, ist auf der Rückseite des Bewertungsbogens jeweils das entsprechende Plakat formatfüllend abgebildet.</a:t>
            </a:r>
          </a:p>
        </p:txBody>
      </p:sp>
      <p:sp>
        <p:nvSpPr>
          <p:cNvPr id="4" name="Foliennummernplatzhalter 3"/>
          <p:cNvSpPr>
            <a:spLocks noGrp="1"/>
          </p:cNvSpPr>
          <p:nvPr>
            <p:ph type="sldNum" sz="quarter" idx="5"/>
          </p:nvPr>
        </p:nvSpPr>
        <p:spPr/>
        <p:txBody>
          <a:bodyPr/>
          <a:lstStyle/>
          <a:p>
            <a:fld id="{B6B5F1F7-9282-CF41-9E4D-B050E8A730BF}" type="slidenum">
              <a:rPr lang="de-DE" smtClean="0"/>
              <a:t>17</a:t>
            </a:fld>
            <a:endParaRPr lang="de-DE"/>
          </a:p>
        </p:txBody>
      </p:sp>
    </p:spTree>
    <p:extLst>
      <p:ext uri="{BB962C8B-B14F-4D97-AF65-F5344CB8AC3E}">
        <p14:creationId xmlns:p14="http://schemas.microsoft.com/office/powerpoint/2010/main" val="145507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Zunächst notiert jedes Jurymitglied den Namen und setzt dann seine Bewertung, indem es die entsprechende Zahl einträgt.</a:t>
            </a:r>
          </a:p>
          <a:p>
            <a:r>
              <a:rPr lang="de-DE" dirty="0"/>
              <a:t>Bewertet wird der erste Gesamteindruck, der spontan entsteht.</a:t>
            </a:r>
          </a:p>
          <a:p>
            <a:endParaRPr lang="de-DE" dirty="0"/>
          </a:p>
          <a:p>
            <a:r>
              <a:rPr lang="de-DE" dirty="0"/>
              <a:t>Eine Bewertung anhand detaillierter Kriterien ist einerseits aus Zeitgründen nicht möglich, andererseits ist die Funktion eines Plakats, eine schnelle Wirkung im Sinne einer Aufmerksamkeitsbindung zu erzeugen. Bei dieser Aufgabe gilt es, genau diesen «Impact» zu bewerten.</a:t>
            </a:r>
          </a:p>
          <a:p>
            <a:endParaRPr lang="de-DE" dirty="0"/>
          </a:p>
          <a:p>
            <a:r>
              <a:rPr lang="de-DE" dirty="0"/>
              <a:t>Wenn genügend Zeit bleibt, können die drei ausgewählten Plakate am Ende der Lektion anhand der Jurykriterien des «</a:t>
            </a:r>
            <a:r>
              <a:rPr lang="de-DE" dirty="0" err="1"/>
              <a:t>befreelance</a:t>
            </a:r>
            <a:r>
              <a:rPr lang="de-DE" dirty="0"/>
              <a:t>-contests» genauer betrachtet werden.</a:t>
            </a:r>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18</a:t>
            </a:fld>
            <a:endParaRPr lang="de-DE"/>
          </a:p>
        </p:txBody>
      </p:sp>
    </p:spTree>
    <p:extLst>
      <p:ext uri="{BB962C8B-B14F-4D97-AF65-F5344CB8AC3E}">
        <p14:creationId xmlns:p14="http://schemas.microsoft.com/office/powerpoint/2010/main" val="464945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Ihr erhaltet einen Stapel mit zehn Plakaten auf eurem Jury-Tisch.</a:t>
            </a:r>
          </a:p>
          <a:p>
            <a:endParaRPr lang="de-DE" dirty="0"/>
          </a:p>
          <a:p>
            <a:r>
              <a:rPr lang="de-DE" dirty="0"/>
              <a:t>2. Im Uhrzeigersinn, hier beginnend mit Mia, nimmt jedes Jurymitglied ein Plakat zu sich, trägt die Team-Nummer oben rechts und den Vornamen in die erste Zeile ein.</a:t>
            </a:r>
          </a:p>
          <a:p>
            <a:endParaRPr lang="de-DE" dirty="0"/>
          </a:p>
          <a:p>
            <a:r>
              <a:rPr lang="de-DE" dirty="0"/>
              <a:t>3. Nun geht es los: Die Bewertung möglichst innerhalb von 30 Sekunden eintragen.</a:t>
            </a:r>
          </a:p>
        </p:txBody>
      </p:sp>
      <p:sp>
        <p:nvSpPr>
          <p:cNvPr id="4" name="Foliennummernplatzhalter 3"/>
          <p:cNvSpPr>
            <a:spLocks noGrp="1"/>
          </p:cNvSpPr>
          <p:nvPr>
            <p:ph type="sldNum" sz="quarter" idx="5"/>
          </p:nvPr>
        </p:nvSpPr>
        <p:spPr/>
        <p:txBody>
          <a:bodyPr/>
          <a:lstStyle/>
          <a:p>
            <a:fld id="{B6B5F1F7-9282-CF41-9E4D-B050E8A730BF}" type="slidenum">
              <a:rPr lang="de-DE" smtClean="0"/>
              <a:t>19</a:t>
            </a:fld>
            <a:endParaRPr lang="de-DE"/>
          </a:p>
        </p:txBody>
      </p:sp>
    </p:spTree>
    <p:extLst>
      <p:ext uri="{BB962C8B-B14F-4D97-AF65-F5344CB8AC3E}">
        <p14:creationId xmlns:p14="http://schemas.microsoft.com/office/powerpoint/2010/main" val="136320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t>
            </a:r>
            <a:r>
              <a:rPr lang="de-DE" dirty="0" err="1"/>
              <a:t>befreelance</a:t>
            </a:r>
            <a:r>
              <a:rPr lang="de-DE" dirty="0"/>
              <a:t>-contest› findet alle 3 Jahre in Schulen verschiedener Kantone statt.</a:t>
            </a:r>
          </a:p>
          <a:p>
            <a:endParaRPr lang="de-DE" dirty="0"/>
          </a:p>
          <a:p>
            <a:r>
              <a:rPr lang="de-DE" dirty="0"/>
              <a:t>Dabei entstehen Präventionsplakate zu den Themen Tabak/Nikotin, Alkohol, Cannabis und digitale Medien.</a:t>
            </a:r>
          </a:p>
          <a:p>
            <a:endParaRPr lang="de-DE" dirty="0"/>
          </a:p>
          <a:p>
            <a:r>
              <a:rPr lang="de-DE" dirty="0"/>
              <a:t>Eine Jury, die sich aus Jugendlichen und Fachpersonen zusammensetzt, bewertet und prämiert die Plakate.</a:t>
            </a:r>
          </a:p>
          <a:p>
            <a:endParaRPr lang="de-DE" dirty="0"/>
          </a:p>
          <a:p>
            <a:r>
              <a:rPr lang="de-DE" dirty="0"/>
              <a:t>In einem kurzen Video sehen wir uns an, wie der ‹</a:t>
            </a:r>
            <a:r>
              <a:rPr lang="de-DE" dirty="0" err="1"/>
              <a:t>befreelance</a:t>
            </a:r>
            <a:r>
              <a:rPr lang="de-DE" dirty="0"/>
              <a:t>-contest› abläuft und wie die entstandenen Plakate eingesetzt werden.</a:t>
            </a:r>
          </a:p>
        </p:txBody>
      </p:sp>
      <p:sp>
        <p:nvSpPr>
          <p:cNvPr id="4" name="Foliennummernplatzhalter 3"/>
          <p:cNvSpPr>
            <a:spLocks noGrp="1"/>
          </p:cNvSpPr>
          <p:nvPr>
            <p:ph type="sldNum" sz="quarter" idx="5"/>
          </p:nvPr>
        </p:nvSpPr>
        <p:spPr/>
        <p:txBody>
          <a:bodyPr/>
          <a:lstStyle/>
          <a:p>
            <a:fld id="{B6B5F1F7-9282-CF41-9E4D-B050E8A730BF}" type="slidenum">
              <a:rPr lang="de-DE" smtClean="0"/>
              <a:t>2</a:t>
            </a:fld>
            <a:endParaRPr lang="de-DE"/>
          </a:p>
        </p:txBody>
      </p:sp>
    </p:spTree>
    <p:extLst>
      <p:ext uri="{BB962C8B-B14F-4D97-AF65-F5344CB8AC3E}">
        <p14:creationId xmlns:p14="http://schemas.microsoft.com/office/powerpoint/2010/main" val="897667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 Danach wird das Blatt sofort im Uhrzeigersinn zur Bewertung weitergereicht.</a:t>
            </a:r>
          </a:p>
          <a:p>
            <a:r>
              <a:rPr lang="de-DE" dirty="0"/>
              <a:t>Dabei nimmt das erste Jurymitglied, in diesem Fall Mia, ein neues Blatt vom Stapel, während das letzte Jurymitglied, in diesem Fall Nico, sein bewertetes Blatt </a:t>
            </a:r>
            <a:r>
              <a:rPr lang="de-DE" u="sng" dirty="0"/>
              <a:t>unter</a:t>
            </a:r>
            <a:r>
              <a:rPr lang="de-DE" dirty="0"/>
              <a:t> den Stapel legt.</a:t>
            </a:r>
          </a:p>
          <a:p>
            <a:r>
              <a:rPr lang="de-DE" dirty="0"/>
              <a:t>Nicht vergessen, den Vornamen neben der Bewertung zu notieren!</a:t>
            </a:r>
          </a:p>
          <a:p>
            <a:endParaRPr lang="de-DE" dirty="0"/>
          </a:p>
          <a:p>
            <a:r>
              <a:rPr lang="de-DE" dirty="0"/>
              <a:t>5. Neues Plakat bewerten.</a:t>
            </a:r>
          </a:p>
          <a:p>
            <a:endParaRPr lang="de-DE" dirty="0"/>
          </a:p>
          <a:p>
            <a:r>
              <a:rPr lang="de-DE" dirty="0"/>
              <a:t>6. So läuft es weiter, bis alle 10 Plakate bewertet sind. </a:t>
            </a:r>
          </a:p>
        </p:txBody>
      </p:sp>
      <p:sp>
        <p:nvSpPr>
          <p:cNvPr id="4" name="Foliennummernplatzhalter 3"/>
          <p:cNvSpPr>
            <a:spLocks noGrp="1"/>
          </p:cNvSpPr>
          <p:nvPr>
            <p:ph type="sldNum" sz="quarter" idx="5"/>
          </p:nvPr>
        </p:nvSpPr>
        <p:spPr/>
        <p:txBody>
          <a:bodyPr/>
          <a:lstStyle/>
          <a:p>
            <a:fld id="{B6B5F1F7-9282-CF41-9E4D-B050E8A730BF}" type="slidenum">
              <a:rPr lang="de-DE" smtClean="0"/>
              <a:t>20</a:t>
            </a:fld>
            <a:endParaRPr lang="de-DE"/>
          </a:p>
        </p:txBody>
      </p:sp>
    </p:spTree>
    <p:extLst>
      <p:ext uri="{BB962C8B-B14F-4D97-AF65-F5344CB8AC3E}">
        <p14:creationId xmlns:p14="http://schemas.microsoft.com/office/powerpoint/2010/main" val="1619137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Bewertungspunkte zusammenzählen und die 3 Plakate mit den meisten Punkten bestimmen.</a:t>
            </a:r>
          </a:p>
          <a:p>
            <a:r>
              <a:rPr lang="de-DE" dirty="0"/>
              <a:t>Die Jurymitglieder teilen sich das Zusammenzählen der Bewertungsbögen auf.</a:t>
            </a:r>
          </a:p>
          <a:p>
            <a:endParaRPr lang="de-DE" dirty="0"/>
          </a:p>
          <a:p>
            <a:r>
              <a:rPr lang="de-DE" dirty="0"/>
              <a:t>Haben die drittplatzierten Plakate gleich viele Punkte, wird im Jury-Team abgestimmt, welches aufgenommen werden soll.</a:t>
            </a:r>
          </a:p>
          <a:p>
            <a:endParaRPr lang="de-DE" dirty="0"/>
          </a:p>
          <a:p>
            <a:r>
              <a:rPr lang="de-DE" dirty="0"/>
              <a:t>Nun soll mit den Aufgaben A bis C der Phase 1 gestartet werden. Erst danach den zweiten Teil (Phase 2) erläutern (siehe Folgefolien).</a:t>
            </a:r>
          </a:p>
          <a:p>
            <a:endParaRPr lang="de-DE" dirty="0"/>
          </a:p>
          <a:p>
            <a:r>
              <a:rPr lang="de-DE" dirty="0"/>
              <a:t>Bei geringer Aufnahme- und Lernfähigkeit können die Folien 20 und 21 auch nacheinander einzeln projiziert werden. Dabei können die Folien jeweils einzeln projiziert bleiben, damit die </a:t>
            </a:r>
            <a:r>
              <a:rPr lang="de-DE" dirty="0" err="1"/>
              <a:t>SuS</a:t>
            </a:r>
            <a:r>
              <a:rPr lang="de-DE" dirty="0"/>
              <a:t> die Aufgaben nachlesen und umsetzen können.</a:t>
            </a:r>
          </a:p>
          <a:p>
            <a:endParaRPr lang="de-DE" dirty="0"/>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21</a:t>
            </a:fld>
            <a:endParaRPr lang="de-DE"/>
          </a:p>
        </p:txBody>
      </p:sp>
    </p:spTree>
    <p:extLst>
      <p:ext uri="{BB962C8B-B14F-4D97-AF65-F5344CB8AC3E}">
        <p14:creationId xmlns:p14="http://schemas.microsoft.com/office/powerpoint/2010/main" val="1687497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Phase 2 erläutern anhand der 3 Folgefolien</a:t>
            </a:r>
          </a:p>
        </p:txBody>
      </p:sp>
      <p:sp>
        <p:nvSpPr>
          <p:cNvPr id="4" name="Foliennummernplatzhalter 3"/>
          <p:cNvSpPr>
            <a:spLocks noGrp="1"/>
          </p:cNvSpPr>
          <p:nvPr>
            <p:ph type="sldNum" sz="quarter" idx="5"/>
          </p:nvPr>
        </p:nvSpPr>
        <p:spPr/>
        <p:txBody>
          <a:bodyPr/>
          <a:lstStyle/>
          <a:p>
            <a:fld id="{B6B5F1F7-9282-CF41-9E4D-B050E8A730BF}" type="slidenum">
              <a:rPr lang="de-DE" smtClean="0"/>
              <a:t>22</a:t>
            </a:fld>
            <a:endParaRPr lang="de-DE"/>
          </a:p>
        </p:txBody>
      </p:sp>
    </p:spTree>
    <p:extLst>
      <p:ext uri="{BB962C8B-B14F-4D97-AF65-F5344CB8AC3E}">
        <p14:creationId xmlns:p14="http://schemas.microsoft.com/office/powerpoint/2010/main" val="2515997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Zunächst sollte entschieden werden, wer präsentiert – ob alle gemeinsam, zu zweit oder einzeln.</a:t>
            </a:r>
          </a:p>
          <a:p>
            <a:r>
              <a:rPr lang="de-DE" dirty="0"/>
              <a:t>Die Präsentierenden sollen sich die Antworten auf die Fragen notieren.</a:t>
            </a:r>
          </a:p>
          <a:p>
            <a:r>
              <a:rPr lang="de-DE" dirty="0"/>
              <a:t>Die Antworten müssen nicht einheitlich sein. Es dürfen ruhig unterschiedliche Blickwinkel und Eindrücke der Jurymitglieder bei der Präsentation vermittelt werden.</a:t>
            </a:r>
          </a:p>
        </p:txBody>
      </p:sp>
      <p:sp>
        <p:nvSpPr>
          <p:cNvPr id="4" name="Foliennummernplatzhalter 3"/>
          <p:cNvSpPr>
            <a:spLocks noGrp="1"/>
          </p:cNvSpPr>
          <p:nvPr>
            <p:ph type="sldNum" sz="quarter" idx="5"/>
          </p:nvPr>
        </p:nvSpPr>
        <p:spPr/>
        <p:txBody>
          <a:bodyPr/>
          <a:lstStyle/>
          <a:p>
            <a:fld id="{B6B5F1F7-9282-CF41-9E4D-B050E8A730BF}" type="slidenum">
              <a:rPr lang="de-DE" smtClean="0"/>
              <a:t>23</a:t>
            </a:fld>
            <a:endParaRPr lang="de-DE"/>
          </a:p>
        </p:txBody>
      </p:sp>
    </p:spTree>
    <p:extLst>
      <p:ext uri="{BB962C8B-B14F-4D97-AF65-F5344CB8AC3E}">
        <p14:creationId xmlns:p14="http://schemas.microsoft.com/office/powerpoint/2010/main" val="3488842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Präsentation der 3 Plakate sollte nicht viel länger als 3 Minuten dauern. (1 Min. pro Plakat)</a:t>
            </a:r>
          </a:p>
          <a:p>
            <a:endParaRPr lang="de-DE" dirty="0"/>
          </a:p>
          <a:p>
            <a:r>
              <a:rPr lang="de-DE" dirty="0"/>
              <a:t>Zur Projektion der Plakate während der Präsentation steht das interaktive PDF mit den Plakatsujet zur Verfügung. </a:t>
            </a:r>
          </a:p>
          <a:p>
            <a:r>
              <a:rPr lang="de-DE" b="1" dirty="0"/>
              <a:t>Downloadlink: https://</a:t>
            </a:r>
            <a:r>
              <a:rPr lang="de-DE" b="1" dirty="0" err="1"/>
              <a:t>be-freelance.net</a:t>
            </a:r>
            <a:r>
              <a:rPr lang="de-DE" b="1" dirty="0"/>
              <a:t>/</a:t>
            </a:r>
            <a:r>
              <a:rPr lang="de-DE" b="1" dirty="0" err="1"/>
              <a:t>images</a:t>
            </a:r>
            <a:r>
              <a:rPr lang="de-DE" b="1" dirty="0"/>
              <a:t>/</a:t>
            </a:r>
            <a:r>
              <a:rPr lang="de-DE" b="1" dirty="0" err="1"/>
              <a:t>freelance</a:t>
            </a:r>
            <a:r>
              <a:rPr lang="de-DE" b="1" dirty="0"/>
              <a:t>/</a:t>
            </a:r>
            <a:r>
              <a:rPr lang="de-DE" b="1" dirty="0" err="1"/>
              <a:t>pdf</a:t>
            </a:r>
            <a:r>
              <a:rPr lang="de-DE" b="1" dirty="0"/>
              <a:t>/</a:t>
            </a:r>
            <a:r>
              <a:rPr lang="de-DE" b="1" dirty="0" err="1"/>
              <a:t>bewertung</a:t>
            </a:r>
            <a:r>
              <a:rPr lang="de-DE" b="1" dirty="0"/>
              <a:t>/fff-</a:t>
            </a:r>
            <a:r>
              <a:rPr lang="de-DE" b="1" dirty="0" err="1"/>
              <a:t>befreelance_lp_sujets.pdf</a:t>
            </a:r>
            <a:endParaRPr lang="de-DE" b="1" dirty="0"/>
          </a:p>
          <a:p>
            <a:r>
              <a:rPr lang="de-DE" dirty="0"/>
              <a:t>Die </a:t>
            </a:r>
            <a:r>
              <a:rPr lang="de-DE" dirty="0" err="1"/>
              <a:t>Schüler:innen</a:t>
            </a:r>
            <a:r>
              <a:rPr lang="de-DE" dirty="0"/>
              <a:t> können dieses Dokument entweder selbst bedienen oder dabei von der Lehrperson unterstützt werden.</a:t>
            </a:r>
          </a:p>
          <a:p>
            <a:r>
              <a:rPr lang="de-DE" dirty="0"/>
              <a:t>Die Titelseite des interaktiven PDFs dient als Navigation. Die Plakatsujets müssen angeklickt werden, um sie formatfüllend zu projizieren.</a:t>
            </a:r>
          </a:p>
          <a:p>
            <a:r>
              <a:rPr lang="de-DE" dirty="0"/>
              <a:t>Über das Icon oben rechts gelangt man wieder zurück zur Titelseite.</a:t>
            </a:r>
          </a:p>
          <a:p>
            <a:endParaRPr lang="de-DE" dirty="0"/>
          </a:p>
          <a:p>
            <a:r>
              <a:rPr lang="de-DE" dirty="0"/>
              <a:t>Wichtig ist, dass die Juryteams jeweils die Punktezahl für das präsentierte Plakat mitteilen. Die Lehrperson notiert diese dann in der Spalte «Punkte» in diesem separaten interaktiven PDF:</a:t>
            </a:r>
          </a:p>
          <a:p>
            <a:r>
              <a:rPr lang="de-DE" b="1" dirty="0"/>
              <a:t>Downloadlink: https://</a:t>
            </a:r>
            <a:r>
              <a:rPr lang="de-DE" b="1" dirty="0" err="1"/>
              <a:t>be-freelance.net</a:t>
            </a:r>
            <a:r>
              <a:rPr lang="de-DE" b="1" dirty="0"/>
              <a:t>/</a:t>
            </a:r>
            <a:r>
              <a:rPr lang="de-DE" b="1" dirty="0" err="1"/>
              <a:t>images</a:t>
            </a:r>
            <a:r>
              <a:rPr lang="de-DE" b="1" dirty="0"/>
              <a:t>/</a:t>
            </a:r>
            <a:r>
              <a:rPr lang="de-DE" b="1" dirty="0" err="1"/>
              <a:t>freelance</a:t>
            </a:r>
            <a:r>
              <a:rPr lang="de-DE" b="1" dirty="0"/>
              <a:t>/</a:t>
            </a:r>
            <a:r>
              <a:rPr lang="de-DE" b="1" dirty="0" err="1"/>
              <a:t>pdf</a:t>
            </a:r>
            <a:r>
              <a:rPr lang="de-DE" b="1" dirty="0"/>
              <a:t>/</a:t>
            </a:r>
            <a:r>
              <a:rPr lang="de-DE" b="1" dirty="0" err="1"/>
              <a:t>bewertung</a:t>
            </a:r>
            <a:r>
              <a:rPr lang="de-DE" b="1" dirty="0"/>
              <a:t>/fff-</a:t>
            </a:r>
            <a:r>
              <a:rPr lang="de-DE" b="1" dirty="0" err="1"/>
              <a:t>befreelance_lp_punktetotal.pdf</a:t>
            </a:r>
            <a:endParaRPr lang="de-DE" b="1" dirty="0"/>
          </a:p>
          <a:p>
            <a:r>
              <a:rPr lang="de-DE" dirty="0"/>
              <a:t>Nach Abschluss der Präsentationen bitte jeweils in das Feld «Total» klicken. Die Gesamtpunktezahl wird dann automatisch über alle Juryteams addiert.</a:t>
            </a:r>
          </a:p>
        </p:txBody>
      </p:sp>
      <p:sp>
        <p:nvSpPr>
          <p:cNvPr id="4" name="Foliennummernplatzhalter 3"/>
          <p:cNvSpPr>
            <a:spLocks noGrp="1"/>
          </p:cNvSpPr>
          <p:nvPr>
            <p:ph type="sldNum" sz="quarter" idx="5"/>
          </p:nvPr>
        </p:nvSpPr>
        <p:spPr/>
        <p:txBody>
          <a:bodyPr/>
          <a:lstStyle/>
          <a:p>
            <a:fld id="{B6B5F1F7-9282-CF41-9E4D-B050E8A730BF}" type="slidenum">
              <a:rPr lang="de-DE" smtClean="0"/>
              <a:t>24</a:t>
            </a:fld>
            <a:endParaRPr lang="de-DE"/>
          </a:p>
        </p:txBody>
      </p:sp>
    </p:spTree>
    <p:extLst>
      <p:ext uri="{BB962C8B-B14F-4D97-AF65-F5344CB8AC3E}">
        <p14:creationId xmlns:p14="http://schemas.microsoft.com/office/powerpoint/2010/main" val="2071532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Folie zeigt, wie die Gesamtpunktezahlen aus den Präsentationen mithilfe des interaktiven PDFs zusammengezählt werden.</a:t>
            </a:r>
          </a:p>
          <a:p>
            <a:r>
              <a:rPr lang="de-DE" dirty="0"/>
              <a:t>Dieses PDF wird von der Lehrperson während der Präsentationen ausgefüllt und am Schluss projiziert, um die drei bestplatzierten Plakate der ganzen Klasse zu ermitteln.</a:t>
            </a:r>
          </a:p>
          <a:p>
            <a:endParaRPr lang="de-DE" dirty="0"/>
          </a:p>
          <a:p>
            <a:r>
              <a:rPr lang="de-DE" dirty="0"/>
              <a:t>Fakultativ: Sie können der Klasse mitteilen, dass die drei bestplatzierten Plakate im Schulzimmer oder im Schulhaus aufgehängt werden.</a:t>
            </a:r>
          </a:p>
          <a:p>
            <a:endParaRPr lang="de-DE" dirty="0"/>
          </a:p>
          <a:p>
            <a:r>
              <a:rPr lang="de-DE" dirty="0"/>
              <a:t>Nun soll mit den Aufgaben D bis F der Phase 2 gestartet werden. Bitte für die Aufgabe D (Präsentationsvorbereitung) die Folie 23 mit den 3 Fragen projizieren.</a:t>
            </a:r>
          </a:p>
          <a:p>
            <a:endParaRPr lang="de-DE" dirty="0"/>
          </a:p>
          <a:p>
            <a:r>
              <a:rPr lang="de-DE" b="1" dirty="0"/>
              <a:t>Hinweis/Angebot: </a:t>
            </a:r>
            <a:r>
              <a:rPr lang="de-DE" dirty="0"/>
              <a:t>Das PDF mit der Gesamtbewertung kann bei der </a:t>
            </a:r>
            <a:r>
              <a:rPr lang="de-DE" dirty="0" err="1"/>
              <a:t>befreelance</a:t>
            </a:r>
            <a:r>
              <a:rPr lang="de-DE" dirty="0"/>
              <a:t>-Zentralstelle (</a:t>
            </a:r>
            <a:r>
              <a:rPr lang="de-DE" dirty="0" err="1"/>
              <a:t>info@befreelance.net</a:t>
            </a:r>
            <a:r>
              <a:rPr lang="de-DE" dirty="0"/>
              <a:t>) eingereicht werden. </a:t>
            </a:r>
          </a:p>
          <a:p>
            <a:r>
              <a:rPr lang="de-DE" dirty="0"/>
              <a:t>Im Gegenzug erhalten Sie die Möglichkeit, die gewünschten Plakate kostenlos in einem beliebigen Format (A3, A2, A1 oder F4) zu beziehen – beispielsweise für den Aushang im Klassenzimmer, im Schulhaus oder an öffentlichen Plakatstellen in der Gemeinde.</a:t>
            </a:r>
          </a:p>
        </p:txBody>
      </p:sp>
      <p:sp>
        <p:nvSpPr>
          <p:cNvPr id="4" name="Foliennummernplatzhalter 3"/>
          <p:cNvSpPr>
            <a:spLocks noGrp="1"/>
          </p:cNvSpPr>
          <p:nvPr>
            <p:ph type="sldNum" sz="quarter" idx="5"/>
          </p:nvPr>
        </p:nvSpPr>
        <p:spPr/>
        <p:txBody>
          <a:bodyPr/>
          <a:lstStyle/>
          <a:p>
            <a:fld id="{B6B5F1F7-9282-CF41-9E4D-B050E8A730BF}" type="slidenum">
              <a:rPr lang="de-DE" smtClean="0"/>
              <a:t>25</a:t>
            </a:fld>
            <a:endParaRPr lang="de-DE"/>
          </a:p>
        </p:txBody>
      </p:sp>
    </p:spTree>
    <p:extLst>
      <p:ext uri="{BB962C8B-B14F-4D97-AF65-F5344CB8AC3E}">
        <p14:creationId xmlns:p14="http://schemas.microsoft.com/office/powerpoint/2010/main" val="4197228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Optional: Wenn noch genügend Zeit zur Verfügung steht und die Motivation vorhanden ist, können die drei ausgewählten Plakate im Klassenverband anhand der fünf Jurykriterien reflektiert werden, die beim ‹</a:t>
            </a:r>
            <a:r>
              <a:rPr lang="de-DE" dirty="0" err="1"/>
              <a:t>befreelance</a:t>
            </a:r>
            <a:r>
              <a:rPr lang="de-DE" dirty="0"/>
              <a:t>-contest› zur Anwendung kommen.</a:t>
            </a:r>
          </a:p>
          <a:p>
            <a:endParaRPr lang="de-DE" dirty="0"/>
          </a:p>
          <a:p>
            <a:r>
              <a:rPr lang="de-DE" dirty="0" err="1"/>
              <a:t>Abschliessender</a:t>
            </a:r>
            <a:r>
              <a:rPr lang="de-DE" dirty="0"/>
              <a:t> Hinweis:</a:t>
            </a:r>
          </a:p>
          <a:p>
            <a:r>
              <a:rPr lang="de-DE" dirty="0"/>
              <a:t>Das Entwickeln von Bild-Text-Botschaften beim ‹</a:t>
            </a:r>
            <a:r>
              <a:rPr lang="de-DE" dirty="0" err="1"/>
              <a:t>befreelance</a:t>
            </a:r>
            <a:r>
              <a:rPr lang="de-DE" dirty="0"/>
              <a:t>-contest›  wie auch deren Bewertung anhand spezifischer Kriterien in dieser Einheit,  fördert die Reflexionskompetenz und die Resilienz. Neben der aktiven und kritischen Auseinandersetzung mit dem Thema lernen die Jugendlichen, wie Kommunikation gestaltet wird. Dadurch erwerben sie eine Grundkompetenz, um Werbebotschaften im Allgemeinen zu entschlüsseln, bewusster wahrzunehmen und zu reflektieren.</a:t>
            </a:r>
          </a:p>
          <a:p>
            <a:endParaRPr lang="de-DE" dirty="0"/>
          </a:p>
          <a:p>
            <a:r>
              <a:rPr lang="de-DE" dirty="0"/>
              <a:t>Weitere Infos zum ‹</a:t>
            </a:r>
            <a:r>
              <a:rPr lang="de-DE" dirty="0" err="1"/>
              <a:t>befreelance</a:t>
            </a:r>
            <a:r>
              <a:rPr lang="de-DE" dirty="0"/>
              <a:t>-contest› </a:t>
            </a:r>
          </a:p>
          <a:p>
            <a:r>
              <a:rPr lang="de-DE" dirty="0"/>
              <a:t>https://</a:t>
            </a:r>
            <a:r>
              <a:rPr lang="de-DE" dirty="0" err="1"/>
              <a:t>befreelance.net</a:t>
            </a:r>
            <a:r>
              <a:rPr lang="de-DE" dirty="0"/>
              <a:t>/de/</a:t>
            </a:r>
            <a:r>
              <a:rPr lang="de-DE" dirty="0" err="1"/>
              <a:t>contest</a:t>
            </a:r>
            <a:r>
              <a:rPr lang="de-DE" dirty="0"/>
              <a:t>/</a:t>
            </a:r>
            <a:r>
              <a:rPr lang="de-DE" dirty="0" err="1"/>
              <a:t>freelance</a:t>
            </a:r>
            <a:r>
              <a:rPr lang="de-DE" dirty="0"/>
              <a:t>-contest</a:t>
            </a:r>
          </a:p>
          <a:p>
            <a:endParaRPr lang="de-DE" dirty="0"/>
          </a:p>
          <a:p>
            <a:r>
              <a:rPr lang="de-DE" dirty="0"/>
              <a:t>Allgemeine Infos zum Präventionsprogramm für die Sekundarstufe I zu den Themenbereichen Tabak-Alkohol-Cannabis und Digitale Medien mit kostenlos downloadbaren Unterrichtsmaterialien:</a:t>
            </a:r>
          </a:p>
          <a:p>
            <a:r>
              <a:rPr lang="de-DE" dirty="0"/>
              <a:t>https://</a:t>
            </a:r>
            <a:r>
              <a:rPr lang="de-DE" dirty="0" err="1"/>
              <a:t>befreelance.net</a:t>
            </a:r>
            <a:r>
              <a:rPr lang="de-DE" dirty="0"/>
              <a:t>/de/</a:t>
            </a:r>
          </a:p>
        </p:txBody>
      </p:sp>
      <p:sp>
        <p:nvSpPr>
          <p:cNvPr id="4" name="Foliennummernplatzhalter 3"/>
          <p:cNvSpPr>
            <a:spLocks noGrp="1"/>
          </p:cNvSpPr>
          <p:nvPr>
            <p:ph type="sldNum" sz="quarter" idx="5"/>
          </p:nvPr>
        </p:nvSpPr>
        <p:spPr/>
        <p:txBody>
          <a:bodyPr/>
          <a:lstStyle/>
          <a:p>
            <a:fld id="{B6B5F1F7-9282-CF41-9E4D-B050E8A730BF}" type="slidenum">
              <a:rPr lang="de-DE" smtClean="0"/>
              <a:t>26</a:t>
            </a:fld>
            <a:endParaRPr lang="de-DE"/>
          </a:p>
        </p:txBody>
      </p:sp>
    </p:spTree>
    <p:extLst>
      <p:ext uri="{BB962C8B-B14F-4D97-AF65-F5344CB8AC3E}">
        <p14:creationId xmlns:p14="http://schemas.microsoft.com/office/powerpoint/2010/main" val="249037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3</a:t>
            </a:fld>
            <a:endParaRPr lang="de-DE"/>
          </a:p>
        </p:txBody>
      </p:sp>
    </p:spTree>
    <p:extLst>
      <p:ext uri="{BB962C8B-B14F-4D97-AF65-F5344CB8AC3E}">
        <p14:creationId xmlns:p14="http://schemas.microsoft.com/office/powerpoint/2010/main" val="348192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a:solidFill>
                  <a:schemeClr val="tx1"/>
                </a:solidFill>
                <a:effectLst/>
                <a:latin typeface="+mn-lt"/>
                <a:ea typeface="+mn-ea"/>
                <a:cs typeface="+mn-cs"/>
              </a:rPr>
              <a:t>In dieser Lektion schlüpft ihr in die Rolle der Jury des ‹</a:t>
            </a:r>
            <a:r>
              <a:rPr lang="de-CH" sz="1200" kern="1200" dirty="0" err="1">
                <a:solidFill>
                  <a:schemeClr val="tx1"/>
                </a:solidFill>
                <a:effectLst/>
                <a:latin typeface="+mn-lt"/>
                <a:ea typeface="+mn-ea"/>
                <a:cs typeface="+mn-cs"/>
              </a:rPr>
              <a:t>befreelance</a:t>
            </a:r>
            <a:r>
              <a:rPr lang="de-CH" sz="1200" kern="1200" dirty="0">
                <a:solidFill>
                  <a:schemeClr val="tx1"/>
                </a:solidFill>
                <a:effectLst/>
                <a:latin typeface="+mn-lt"/>
                <a:ea typeface="+mn-ea"/>
                <a:cs typeface="+mn-cs"/>
              </a:rPr>
              <a:t>-awards› </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Dazu wird die Klasse in 4 Juryteams aufgeteilt. (Bei kleineren Klassen auch weniger Juryteams)</a:t>
            </a:r>
          </a:p>
          <a:p>
            <a:r>
              <a:rPr lang="de-CH" sz="1200" kern="1200" dirty="0">
                <a:solidFill>
                  <a:schemeClr val="tx1"/>
                </a:solidFill>
                <a:effectLst/>
                <a:latin typeface="+mn-lt"/>
                <a:ea typeface="+mn-ea"/>
                <a:cs typeface="+mn-cs"/>
              </a:rPr>
              <a:t>Diese bewerten Plakate zum Thema Tabak- und Nikotinprodukte und wählen 3 davon aus.</a:t>
            </a:r>
          </a:p>
          <a:p>
            <a:endParaRPr lang="de-CH" sz="1200" kern="1200" dirty="0">
              <a:solidFill>
                <a:schemeClr val="tx1"/>
              </a:solidFill>
              <a:effectLst/>
              <a:latin typeface="+mn-lt"/>
              <a:ea typeface="+mn-ea"/>
              <a:cs typeface="+mn-cs"/>
            </a:endParaRPr>
          </a:p>
          <a:p>
            <a:r>
              <a:rPr lang="de-CH" sz="1200" kern="1200" dirty="0">
                <a:solidFill>
                  <a:schemeClr val="tx1"/>
                </a:solidFill>
                <a:effectLst/>
                <a:latin typeface="+mn-lt"/>
                <a:ea typeface="+mn-ea"/>
                <a:cs typeface="+mn-cs"/>
              </a:rPr>
              <a:t>Schauen wir uns nun zuerst die 10 zur Auswahl stehenden Plakate kurz an. </a:t>
            </a:r>
            <a:br>
              <a:rPr lang="de-CH" sz="1200" kern="1200" dirty="0">
                <a:solidFill>
                  <a:schemeClr val="tx1"/>
                </a:solidFill>
                <a:effectLst/>
                <a:latin typeface="+mn-lt"/>
                <a:ea typeface="+mn-ea"/>
                <a:cs typeface="+mn-cs"/>
              </a:rPr>
            </a:br>
            <a:r>
              <a:rPr lang="de-CH" sz="1200" kern="1200" dirty="0">
                <a:solidFill>
                  <a:schemeClr val="tx1"/>
                </a:solidFill>
                <a:effectLst/>
                <a:latin typeface="+mn-lt"/>
                <a:ea typeface="+mn-ea"/>
                <a:cs typeface="+mn-cs"/>
              </a:rPr>
              <a:t>Sie greifen teilweise unterschiedliche Themen auf.</a:t>
            </a:r>
          </a:p>
          <a:p>
            <a:endParaRPr lang="de-CH"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4</a:t>
            </a:fld>
            <a:endParaRPr lang="de-DE"/>
          </a:p>
        </p:txBody>
      </p:sp>
    </p:spTree>
    <p:extLst>
      <p:ext uri="{BB962C8B-B14F-4D97-AF65-F5344CB8AC3E}">
        <p14:creationId xmlns:p14="http://schemas.microsoft.com/office/powerpoint/2010/main" val="742283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Attraktivitätsverlust</a:t>
            </a:r>
          </a:p>
          <a:p>
            <a:r>
              <a:rPr lang="de-DE" dirty="0"/>
              <a:t>gelb-graue Zähne, Hautblasen, womöglich Mundgeruch</a:t>
            </a:r>
          </a:p>
          <a:p>
            <a:endParaRPr lang="de-DE" dirty="0"/>
          </a:p>
          <a:p>
            <a:r>
              <a:rPr lang="de-DE" b="1" dirty="0"/>
              <a:t>anziehend-</a:t>
            </a:r>
            <a:r>
              <a:rPr lang="de-DE" b="1" dirty="0" err="1"/>
              <a:t>abstossend</a:t>
            </a:r>
            <a:r>
              <a:rPr lang="de-DE" b="1" dirty="0"/>
              <a:t> </a:t>
            </a:r>
          </a:p>
          <a:p>
            <a:r>
              <a:rPr lang="de-DE" dirty="0"/>
              <a:t>Auf den ersten Blick könnte die Frau anziehend wirken, auf den zweiten Blick jedoch durch das, was sie zu sich nimmt (Zigaretten), den Teller voller Zigarettenstummel und ihre Raucherzähne </a:t>
            </a:r>
            <a:r>
              <a:rPr lang="de-DE" dirty="0" err="1"/>
              <a:t>abstossend</a:t>
            </a:r>
            <a:r>
              <a:rPr lang="de-DE" dirty="0"/>
              <a:t>.</a:t>
            </a:r>
          </a:p>
          <a:p>
            <a:endParaRPr lang="de-DE" dirty="0"/>
          </a:p>
          <a:p>
            <a:r>
              <a:rPr lang="de-DE" b="1" dirty="0" err="1"/>
              <a:t>Gesundheitschädigung</a:t>
            </a:r>
            <a:endParaRPr lang="de-DE" b="1" dirty="0"/>
          </a:p>
          <a:p>
            <a:r>
              <a:rPr lang="de-DE" dirty="0"/>
              <a:t>Dass das Rauchen nicht nur unattraktiv macht, sondern auch die Gesundheit schädigt, wird hier deutlich. Wer möchte schon einen Teller mit Zigarettenstummeln essen?</a:t>
            </a:r>
          </a:p>
          <a:p>
            <a:endParaRPr lang="de-DE" dirty="0"/>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5</a:t>
            </a:fld>
            <a:endParaRPr lang="de-DE"/>
          </a:p>
        </p:txBody>
      </p:sp>
    </p:spTree>
    <p:extLst>
      <p:ext uri="{BB962C8B-B14F-4D97-AF65-F5344CB8AC3E}">
        <p14:creationId xmlns:p14="http://schemas.microsoft.com/office/powerpoint/2010/main" val="96275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Abhängigkeit – gefangen sein</a:t>
            </a:r>
          </a:p>
          <a:p>
            <a:endParaRPr lang="de-DE" b="1" dirty="0"/>
          </a:p>
          <a:p>
            <a:r>
              <a:rPr lang="de-DE" dirty="0"/>
              <a:t>Gefangen bzw. gebunden an der Zigarette wie an einem Marterpfahl.</a:t>
            </a:r>
          </a:p>
          <a:p>
            <a:r>
              <a:rPr lang="de-DE" dirty="0"/>
              <a:t>Ursprünglich wurden Gefangene an einem Marterpfahl gebunden, um sie zu foltern und auch hinzurichten.</a:t>
            </a:r>
          </a:p>
          <a:p>
            <a:r>
              <a:rPr lang="de-DE" dirty="0"/>
              <a:t>Hier ist es allerdings die rauchende Person selbst, die sich mit dem Rauchen gesundheitlich quält.</a:t>
            </a:r>
          </a:p>
          <a:p>
            <a:endParaRPr lang="de-DE" dirty="0"/>
          </a:p>
          <a:p>
            <a:r>
              <a:rPr lang="de-DE" dirty="0"/>
              <a:t>«Freiheit und Abenteuer» war lange der Slogan einer bekannten Zigarettenmarke. Aber eigentlich passiert mit dem Rauchen das Gegenteil: Man wird unfrei, also abhängig, kann sich von den Fesseln kaum noch lösen und kann somit keine Abenteuer erleben.</a:t>
            </a:r>
          </a:p>
          <a:p>
            <a:endParaRPr lang="de-DE" dirty="0"/>
          </a:p>
          <a:p>
            <a:r>
              <a:rPr lang="de-DE" dirty="0"/>
              <a:t>Faszinierend an diesem Plakat ist, wie Text und Bild das Gegenteil aussagen und so zum Nachdenken anregen.</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6</a:t>
            </a:fld>
            <a:endParaRPr lang="de-DE"/>
          </a:p>
        </p:txBody>
      </p:sp>
    </p:spTree>
    <p:extLst>
      <p:ext uri="{BB962C8B-B14F-4D97-AF65-F5344CB8AC3E}">
        <p14:creationId xmlns:p14="http://schemas.microsoft.com/office/powerpoint/2010/main" val="4003771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Täuschung</a:t>
            </a:r>
          </a:p>
          <a:p>
            <a:r>
              <a:rPr lang="de-DE" dirty="0" err="1"/>
              <a:t>Vapes</a:t>
            </a:r>
            <a:r>
              <a:rPr lang="de-DE" dirty="0"/>
              <a:t> sind in verschiedenen, </a:t>
            </a:r>
            <a:r>
              <a:rPr lang="de-DE" dirty="0" err="1"/>
              <a:t>süsslich</a:t>
            </a:r>
            <a:r>
              <a:rPr lang="de-DE" dirty="0"/>
              <a:t> anmutenden Aromen wie Blaubeere, Wassermelone, Pfirsich, Vanille usw. zu haben – ähnlich wie Lollipops. Dadurch täuschen sie vor, harmlos zu sein.</a:t>
            </a:r>
          </a:p>
          <a:p>
            <a:endParaRPr lang="de-DE" dirty="0"/>
          </a:p>
          <a:p>
            <a:r>
              <a:rPr lang="de-DE" b="1" dirty="0"/>
              <a:t>Giftstoffe in den </a:t>
            </a:r>
            <a:r>
              <a:rPr lang="de-DE" b="1" dirty="0" err="1"/>
              <a:t>Vapes</a:t>
            </a:r>
            <a:endParaRPr lang="de-DE" b="1" dirty="0"/>
          </a:p>
          <a:p>
            <a:r>
              <a:rPr lang="de-DE" dirty="0"/>
              <a:t>Doch </a:t>
            </a:r>
            <a:r>
              <a:rPr lang="de-DE" dirty="0" err="1"/>
              <a:t>Vapes</a:t>
            </a:r>
            <a:r>
              <a:rPr lang="de-DE" dirty="0"/>
              <a:t> – auch die nikotinfreien – enthalten verschiedene chemische Schadstoffe.</a:t>
            </a:r>
          </a:p>
          <a:p>
            <a:r>
              <a:rPr lang="de-DE" dirty="0"/>
              <a:t>Dazu gehören beispielsweise krebserzeugende Stoffe wie Formaldehyd und Acetaldehyd, das zelltoxische Acrolein sowie Schwermetalle wie Blei, Nickel und Chrom.</a:t>
            </a:r>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7</a:t>
            </a:fld>
            <a:endParaRPr lang="de-DE"/>
          </a:p>
        </p:txBody>
      </p:sp>
    </p:spTree>
    <p:extLst>
      <p:ext uri="{BB962C8B-B14F-4D97-AF65-F5344CB8AC3E}">
        <p14:creationId xmlns:p14="http://schemas.microsoft.com/office/powerpoint/2010/main" val="4110059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a:t>Fakten</a:t>
            </a:r>
          </a:p>
          <a:p>
            <a:r>
              <a:rPr lang="de-DE" dirty="0"/>
              <a:t>Hier wird auf einfache, aber eindrückliche Art dargestellt, dass eine Packung Zigaretten täglich einer Tasse Teer entspricht. </a:t>
            </a:r>
          </a:p>
          <a:p>
            <a:endParaRPr lang="de-DE" b="1" dirty="0"/>
          </a:p>
          <a:p>
            <a:r>
              <a:rPr lang="de-DE" b="1" dirty="0" err="1"/>
              <a:t>Gesundheitschädigung</a:t>
            </a:r>
            <a:endParaRPr lang="de-DE" b="1" dirty="0"/>
          </a:p>
          <a:p>
            <a:r>
              <a:rPr lang="de-DE" dirty="0"/>
              <a:t>Provokativ steht dazu «Zum Wohl»? Wer trinkt schon eine Tasse Teer? Das würde man kaum überleben.</a:t>
            </a:r>
          </a:p>
          <a:p>
            <a:r>
              <a:rPr lang="de-DE" dirty="0"/>
              <a:t>Zwar schädigt man sich mit dem Rauchen nicht so unmittelbar, wie wenn man eine Tasse Teer trinken würde, aber es verkürzt das Leben und ist für viele Krankheiten und Todesursachen mitverantwortlich.</a:t>
            </a:r>
          </a:p>
        </p:txBody>
      </p:sp>
      <p:sp>
        <p:nvSpPr>
          <p:cNvPr id="4" name="Foliennummernplatzhalter 3"/>
          <p:cNvSpPr>
            <a:spLocks noGrp="1"/>
          </p:cNvSpPr>
          <p:nvPr>
            <p:ph type="sldNum" sz="quarter" idx="5"/>
          </p:nvPr>
        </p:nvSpPr>
        <p:spPr/>
        <p:txBody>
          <a:bodyPr/>
          <a:lstStyle/>
          <a:p>
            <a:fld id="{B6B5F1F7-9282-CF41-9E4D-B050E8A730BF}" type="slidenum">
              <a:rPr lang="de-DE" smtClean="0"/>
              <a:t>8</a:t>
            </a:fld>
            <a:endParaRPr lang="de-DE"/>
          </a:p>
        </p:txBody>
      </p:sp>
    </p:spTree>
    <p:extLst>
      <p:ext uri="{BB962C8B-B14F-4D97-AF65-F5344CB8AC3E}">
        <p14:creationId xmlns:p14="http://schemas.microsoft.com/office/powerpoint/2010/main" val="127104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Themenschwerpunkte und Hintergrundinformationen:</a:t>
            </a:r>
          </a:p>
          <a:p>
            <a:endParaRPr lang="de-DE" dirty="0"/>
          </a:p>
          <a:p>
            <a:r>
              <a:rPr lang="de-DE" b="1" dirty="0" err="1"/>
              <a:t>Gesundheitschädigung</a:t>
            </a:r>
            <a:r>
              <a:rPr lang="de-DE" b="1" dirty="0"/>
              <a:t> und Lebenserwartung</a:t>
            </a:r>
          </a:p>
          <a:p>
            <a:r>
              <a:rPr lang="de-DE" dirty="0"/>
              <a:t>Wie beim Plakat mit der Tasse Teer wird auch hier die Gesundheitsschädigung und die dadurch bedingte kürzere Lebenserwartung mit einer vergleichenden Darstellung auf einfache, klare und eindrückliche Weise vermittelt.</a:t>
            </a:r>
          </a:p>
          <a:p>
            <a:r>
              <a:rPr lang="de-DE" dirty="0"/>
              <a:t>Eine Zigarette ist relativ schnell «runtergeraucht» – das Leben einer rauchenden Person auch.</a:t>
            </a:r>
          </a:p>
          <a:p>
            <a:endParaRPr lang="de-DE" dirty="0"/>
          </a:p>
          <a:p>
            <a:endParaRPr lang="de-DE" dirty="0"/>
          </a:p>
        </p:txBody>
      </p:sp>
      <p:sp>
        <p:nvSpPr>
          <p:cNvPr id="4" name="Foliennummernplatzhalter 3"/>
          <p:cNvSpPr>
            <a:spLocks noGrp="1"/>
          </p:cNvSpPr>
          <p:nvPr>
            <p:ph type="sldNum" sz="quarter" idx="5"/>
          </p:nvPr>
        </p:nvSpPr>
        <p:spPr/>
        <p:txBody>
          <a:bodyPr/>
          <a:lstStyle/>
          <a:p>
            <a:fld id="{B6B5F1F7-9282-CF41-9E4D-B050E8A730BF}" type="slidenum">
              <a:rPr lang="de-DE" smtClean="0"/>
              <a:t>9</a:t>
            </a:fld>
            <a:endParaRPr lang="de-DE"/>
          </a:p>
        </p:txBody>
      </p:sp>
    </p:spTree>
    <p:extLst>
      <p:ext uri="{BB962C8B-B14F-4D97-AF65-F5344CB8AC3E}">
        <p14:creationId xmlns:p14="http://schemas.microsoft.com/office/powerpoint/2010/main" val="108774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BACFD-8B20-3FBB-C60F-77964FFC4E1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CA149E1-063A-DB05-DFA4-5658B09A77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0889BC1-B310-D9D1-CC1D-3925BA775B9F}"/>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5" name="Fußzeilenplatzhalter 4">
            <a:extLst>
              <a:ext uri="{FF2B5EF4-FFF2-40B4-BE49-F238E27FC236}">
                <a16:creationId xmlns:a16="http://schemas.microsoft.com/office/drawing/2014/main" id="{E0BB36E6-5806-602B-9EE3-BBF55E36C43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C6492F5-6967-9366-7B68-4D92F5F6BBEF}"/>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463114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0758B-15F5-030D-5C3D-4B60CD8FFF4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8077B2D-1757-23AA-244C-16AFD70A116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D3DBEA2-D1EA-B7FC-31BF-AC7B5FF94FDF}"/>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5" name="Fußzeilenplatzhalter 4">
            <a:extLst>
              <a:ext uri="{FF2B5EF4-FFF2-40B4-BE49-F238E27FC236}">
                <a16:creationId xmlns:a16="http://schemas.microsoft.com/office/drawing/2014/main" id="{31F19030-F2B5-42BC-B675-E61E706B83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1FD703E-CEC3-7538-E3F3-E77C5C639136}"/>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176856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D6A1BEA-89C6-EF03-6AE8-4DF7852AF5A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555C353-DCD1-338D-95F5-14F2CB006FF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54CB10-D669-31F6-15D1-C0ADEE871300}"/>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5" name="Fußzeilenplatzhalter 4">
            <a:extLst>
              <a:ext uri="{FF2B5EF4-FFF2-40B4-BE49-F238E27FC236}">
                <a16:creationId xmlns:a16="http://schemas.microsoft.com/office/drawing/2014/main" id="{7C0C565B-6069-CE83-8020-FCAE38EF464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787FF16-FD22-2836-F1A3-C50944A79FEB}"/>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259436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3F2E4-EAA6-F778-178D-DDB2EDB7389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D7D2963-1E4C-8238-9F70-FC1FF84C131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061BA88-6C74-EADD-A728-E7C434117599}"/>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5" name="Fußzeilenplatzhalter 4">
            <a:extLst>
              <a:ext uri="{FF2B5EF4-FFF2-40B4-BE49-F238E27FC236}">
                <a16:creationId xmlns:a16="http://schemas.microsoft.com/office/drawing/2014/main" id="{1A81F759-838D-7948-B7FF-007F803BEC2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D0748A-C9C0-8F88-C557-023F2BFE074B}"/>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348479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CE9CF-458B-8C15-EA5E-5B5CF23511D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61B855A-D26A-EFD4-5587-379CB6882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0DE715F-939D-8E99-09E2-D2EA3B09886D}"/>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5" name="Fußzeilenplatzhalter 4">
            <a:extLst>
              <a:ext uri="{FF2B5EF4-FFF2-40B4-BE49-F238E27FC236}">
                <a16:creationId xmlns:a16="http://schemas.microsoft.com/office/drawing/2014/main" id="{72EF01E8-F85D-96C5-4C3B-FC8D2C6EDC5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36367DE-EF62-A4A9-9E9C-8EACCDB5F3EA}"/>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2281267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B8377-BE39-1702-958A-5D4861827D1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31629E1-2E7E-6683-BAB1-6CF7C7C7CC1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17403B8-76CD-6293-37CA-81080BE9732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733CB33-22DA-DDB9-C468-83999CFBE14C}"/>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6" name="Fußzeilenplatzhalter 5">
            <a:extLst>
              <a:ext uri="{FF2B5EF4-FFF2-40B4-BE49-F238E27FC236}">
                <a16:creationId xmlns:a16="http://schemas.microsoft.com/office/drawing/2014/main" id="{564138BA-7CFE-289D-0A80-14D73C9BBC1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6FD43D3-2C17-63F2-EC70-7A7E24F71B88}"/>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249801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0F8DA-E374-025C-7289-AE1A561C477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E1D6DA7-C363-9545-ED83-D6C0BB2A1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B0801CF-60ED-77BC-2E67-4267E461BFC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1935110-436F-E694-5F97-D929D3DBF6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E6E1AAF-26D9-4F52-6E86-E23DF74AA22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72C335D-9CE6-3951-919B-E5F1021C0AAA}"/>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8" name="Fußzeilenplatzhalter 7">
            <a:extLst>
              <a:ext uri="{FF2B5EF4-FFF2-40B4-BE49-F238E27FC236}">
                <a16:creationId xmlns:a16="http://schemas.microsoft.com/office/drawing/2014/main" id="{3218F215-EC1B-6C03-5347-76644D39D8C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0D44063-5FA0-0E8E-E083-BC31D6ACF3AA}"/>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228241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E981D-278B-5A7E-F171-A1392EDD99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67BAD1C-3C44-64E8-C40B-53B9C4538085}"/>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4" name="Fußzeilenplatzhalter 3">
            <a:extLst>
              <a:ext uri="{FF2B5EF4-FFF2-40B4-BE49-F238E27FC236}">
                <a16:creationId xmlns:a16="http://schemas.microsoft.com/office/drawing/2014/main" id="{F63A78F1-B0F1-4468-FB8A-9449E98CCC0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36BE77-6F6F-00E2-A4D9-C58E3342F372}"/>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160659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C53B9B6-36EF-C2FB-1D76-9E3D35985847}"/>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3" name="Fußzeilenplatzhalter 2">
            <a:extLst>
              <a:ext uri="{FF2B5EF4-FFF2-40B4-BE49-F238E27FC236}">
                <a16:creationId xmlns:a16="http://schemas.microsoft.com/office/drawing/2014/main" id="{E50296CD-F10D-868F-C416-E05FDE2DC03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1682EC2-213D-266C-4136-1A3F6474522F}"/>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163802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A5284-B6B0-D380-D22D-35129BA4097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C52E6E4-21A8-56FD-A4DA-D52E3E0EE5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D3D22E4-585F-4226-4572-9DBEDE831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A4FFFFD-A90C-35D1-694D-B8FE909DA095}"/>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6" name="Fußzeilenplatzhalter 5">
            <a:extLst>
              <a:ext uri="{FF2B5EF4-FFF2-40B4-BE49-F238E27FC236}">
                <a16:creationId xmlns:a16="http://schemas.microsoft.com/office/drawing/2014/main" id="{E82D3842-2A56-1DB6-80EE-0B7234070B8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3381B89-7D1D-F9F7-4D6D-C9314F6998F2}"/>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360520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0D3CC-0E28-8E4E-C9B2-3820BAB8FC1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3EC98F5-3EF4-9593-E988-1ABDADA71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792B52D-2C65-7C3E-A7CB-82491A5F2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1D50822-4891-4646-B928-C3AC4051E7D4}"/>
              </a:ext>
            </a:extLst>
          </p:cNvPr>
          <p:cNvSpPr>
            <a:spLocks noGrp="1"/>
          </p:cNvSpPr>
          <p:nvPr>
            <p:ph type="dt" sz="half" idx="10"/>
          </p:nvPr>
        </p:nvSpPr>
        <p:spPr/>
        <p:txBody>
          <a:bodyPr/>
          <a:lstStyle/>
          <a:p>
            <a:fld id="{0B474DD1-E5BD-474C-A6C2-E05BAFEE4762}" type="datetimeFigureOut">
              <a:rPr lang="de-DE" smtClean="0"/>
              <a:t>28.01.26</a:t>
            </a:fld>
            <a:endParaRPr lang="de-DE"/>
          </a:p>
        </p:txBody>
      </p:sp>
      <p:sp>
        <p:nvSpPr>
          <p:cNvPr id="6" name="Fußzeilenplatzhalter 5">
            <a:extLst>
              <a:ext uri="{FF2B5EF4-FFF2-40B4-BE49-F238E27FC236}">
                <a16:creationId xmlns:a16="http://schemas.microsoft.com/office/drawing/2014/main" id="{CA2B8F0B-F7D0-D6FC-CE9A-B9D801B4EE7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05F61FD-14AE-E61D-0890-BC65494E0E54}"/>
              </a:ext>
            </a:extLst>
          </p:cNvPr>
          <p:cNvSpPr>
            <a:spLocks noGrp="1"/>
          </p:cNvSpPr>
          <p:nvPr>
            <p:ph type="sldNum" sz="quarter" idx="12"/>
          </p:nvPr>
        </p:nvSpPr>
        <p:spPr/>
        <p:txBody>
          <a:bodyPr/>
          <a:lstStyle/>
          <a:p>
            <a:fld id="{0A7962B9-87DE-AA46-9C7A-BD735F8EA59D}" type="slidenum">
              <a:rPr lang="de-DE" smtClean="0"/>
              <a:t>‹Nr.›</a:t>
            </a:fld>
            <a:endParaRPr lang="de-DE"/>
          </a:p>
        </p:txBody>
      </p:sp>
    </p:spTree>
    <p:extLst>
      <p:ext uri="{BB962C8B-B14F-4D97-AF65-F5344CB8AC3E}">
        <p14:creationId xmlns:p14="http://schemas.microsoft.com/office/powerpoint/2010/main" val="232256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11FC95D-538F-6A36-4965-BB712F630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69C33D-278E-8A2F-C644-78BCE3A44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A44618-BDFA-31D3-F02C-5614DE6B9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74DD1-E5BD-474C-A6C2-E05BAFEE4762}" type="datetimeFigureOut">
              <a:rPr lang="de-DE" smtClean="0"/>
              <a:t>28.01.26</a:t>
            </a:fld>
            <a:endParaRPr lang="de-DE"/>
          </a:p>
        </p:txBody>
      </p:sp>
      <p:sp>
        <p:nvSpPr>
          <p:cNvPr id="5" name="Fußzeilenplatzhalter 4">
            <a:extLst>
              <a:ext uri="{FF2B5EF4-FFF2-40B4-BE49-F238E27FC236}">
                <a16:creationId xmlns:a16="http://schemas.microsoft.com/office/drawing/2014/main" id="{E79709D7-20FE-E4BD-A95E-2DB564CC01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E91B933-2CB1-64E2-7355-35B81CE08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962B9-87DE-AA46-9C7A-BD735F8EA59D}" type="slidenum">
              <a:rPr lang="de-DE" smtClean="0"/>
              <a:t>‹Nr.›</a:t>
            </a:fld>
            <a:endParaRPr lang="de-DE"/>
          </a:p>
        </p:txBody>
      </p:sp>
    </p:spTree>
    <p:extLst>
      <p:ext uri="{BB962C8B-B14F-4D97-AF65-F5344CB8AC3E}">
        <p14:creationId xmlns:p14="http://schemas.microsoft.com/office/powerpoint/2010/main" val="259812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9769FD-927F-E13C-43C9-479C0E3E1A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84185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37C007-323A-DF50-36CB-C3461B01EF0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29757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0CBE1CE-F862-B36F-D714-1FF003235B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6408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781D277-8D60-7397-2207-2B0EA8B161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6179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2E6124-2E4E-9C86-7FDB-424AEADA59D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0731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62BC35-9BC0-6E36-D4FF-CB96D6E9051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996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093C5E3-BF13-E9FF-D5E1-6C2C96A0B49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4410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8FA3D55-970C-C4DA-A247-99A5C7F2C9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594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0982E74-ECFD-86E3-18C2-C58EB16C85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29044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89E76A-6B3A-25B4-BA79-0EE586D81CF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12412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AFF4BCC-774A-FE72-8C87-EDB9630953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803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0322932-F397-4985-1D59-428342F14E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478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91FD63A-4EFF-574E-1515-F8DE1A18F92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8551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A2F041-6AC2-EC8D-9DC0-540497EBAAD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61401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3ECD4DB-0749-0E0A-1C28-4E88198F4E4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46437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478A558-6416-B7AB-9453-AEB127C23DC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4944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DE9323-AE34-F961-05CD-F7B6F17111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15426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E24D1EE-1D77-6E24-B1D7-6D312B5971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6458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5C88A4-ACE4-7109-069B-9CAD8E5C4D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2306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8mb-befreelance-contest.mp4">
            <a:hlinkClick r:id="" action="ppaction://media"/>
            <a:extLst>
              <a:ext uri="{FF2B5EF4-FFF2-40B4-BE49-F238E27FC236}">
                <a16:creationId xmlns:a16="http://schemas.microsoft.com/office/drawing/2014/main" id="{99429165-EACC-B3C9-6A0B-FA25F3C90C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718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30A567-2FB3-51F9-20A7-1534BDA6568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741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FFC0E4B-D7A0-EBF7-168F-D4A82013EE9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0190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362FA99-3971-AE3B-9B0E-5C448D6D61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7404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438AB3A-5A3D-90C4-CFCE-0D1C98A716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4431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67FD53-E50F-0F97-8BA1-79461814B00D}"/>
              </a:ext>
            </a:extLst>
          </p:cNvPr>
          <p:cNvPicPr>
            <a:picLocks noChangeAspect="1"/>
          </p:cNvPicPr>
          <p:nvPr/>
        </p:nvPicPr>
        <p:blipFill>
          <a:blip r:embed="rId3"/>
          <a:stretch>
            <a:fillRect/>
          </a:stretch>
        </p:blipFill>
        <p:spPr>
          <a:xfrm>
            <a:off x="0" y="0"/>
            <a:ext cx="12192000" cy="5784574"/>
          </a:xfrm>
          <a:prstGeom prst="rect">
            <a:avLst/>
          </a:prstGeom>
        </p:spPr>
      </p:pic>
    </p:spTree>
    <p:extLst>
      <p:ext uri="{BB962C8B-B14F-4D97-AF65-F5344CB8AC3E}">
        <p14:creationId xmlns:p14="http://schemas.microsoft.com/office/powerpoint/2010/main" val="216269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D5489D-B43D-C83A-F2F9-A614DD1030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3144085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1974</Words>
  <Application>Microsoft Macintosh PowerPoint</Application>
  <PresentationFormat>Breitbild</PresentationFormat>
  <Paragraphs>184</Paragraphs>
  <Slides>26</Slides>
  <Notes>26</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Fausto2025</dc:creator>
  <cp:lastModifiedBy>Fausto2025</cp:lastModifiedBy>
  <cp:revision>67</cp:revision>
  <dcterms:created xsi:type="dcterms:W3CDTF">2026-01-27T09:00:34Z</dcterms:created>
  <dcterms:modified xsi:type="dcterms:W3CDTF">2026-01-28T14:19:13Z</dcterms:modified>
</cp:coreProperties>
</file>